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market Sans Medium"/>
      <p:regular r:id="rId30"/>
    </p:embeddedFont>
    <p:embeddedFont>
      <p:font typeface="Gmarket Sans Bold"/>
      <p:bold r:id="rId31"/>
    </p:embeddedFont>
    <p:embeddedFont>
      <p:font typeface="Gmarket Sans Light"/>
      <p:regular r:id="rId32"/>
    </p:embeddedFont>
    <p:embeddedFont>
      <p:font typeface="Pretendard Regular"/>
      <p:regular r:id="rId33"/>
    </p:embeddedFont>
    <p:embeddedFont>
      <p:font typeface="Noto Sans CJK KR Regular"/>
      <p:regular r:id="rId34"/>
    </p:embeddedFont>
    <p:embeddedFont>
      <p:font typeface="210 Yeonggot Regular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1.fntdata" Type="http://schemas.openxmlformats.org/officeDocument/2006/relationships/font"/><Relationship Id="rId31" Target="fonts/font2.fntdata" Type="http://schemas.openxmlformats.org/officeDocument/2006/relationships/font"/><Relationship Id="rId32" Target="fonts/font3.fntdata" Type="http://schemas.openxmlformats.org/officeDocument/2006/relationships/font"/><Relationship Id="rId33" Target="fonts/font4.fntdata" Type="http://schemas.openxmlformats.org/officeDocument/2006/relationships/font"/><Relationship Id="rId34" Target="fonts/font5.fntdata" Type="http://schemas.openxmlformats.org/officeDocument/2006/relationships/font"/><Relationship Id="rId35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Relationship Id="rId6" Target="../media/image3.png" Type="http://schemas.openxmlformats.org/officeDocument/2006/relationships/image"/><Relationship Id="rId7" Target="../media/image17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1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2.png" Type="http://schemas.openxmlformats.org/officeDocument/2006/relationships/image"/><Relationship Id="rId6" Target="../media/image16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Relationship Id="rId6" Target="../media/image3.png" Type="http://schemas.openxmlformats.org/officeDocument/2006/relationships/image"/><Relationship Id="rId7" Target="../media/image17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580000">
            <a:off x="-76200" y="4838700"/>
            <a:ext cx="990600" cy="609600"/>
          </a:xfrm>
          <a:prstGeom prst="rect">
            <a:avLst/>
          </a:prstGeom>
          <a:effectLst>
            <a:outerShdw dir="2700000" dist="56013" blurRad="3667">
              <a:srgbClr val="484934">
                <a:alpha val="14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">
            <a:off x="16294100" y="6680200"/>
            <a:ext cx="774700" cy="457200"/>
          </a:xfrm>
          <a:prstGeom prst="rect">
            <a:avLst/>
          </a:prstGeom>
          <a:effectLst>
            <a:outerShdw dir="2700000" dist="42520" blurRad="2113">
              <a:srgbClr val="484934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3620000">
            <a:off x="11696700" y="4406900"/>
            <a:ext cx="762000" cy="546100"/>
          </a:xfrm>
          <a:prstGeom prst="rect">
            <a:avLst/>
          </a:prstGeom>
          <a:effectLst>
            <a:outerShdw dir="2700000" dist="50115" blurRad="2936">
              <a:srgbClr val="48493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260000">
            <a:off x="14681200" y="2463800"/>
            <a:ext cx="647700" cy="457200"/>
          </a:xfrm>
          <a:prstGeom prst="rect">
            <a:avLst/>
          </a:prstGeom>
          <a:effectLst>
            <a:outerShdw dir="2700000" dist="42631" blurRad="2124">
              <a:srgbClr val="484934">
                <a:alpha val="14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580000">
            <a:off x="12700000" y="1181100"/>
            <a:ext cx="609600" cy="368300"/>
          </a:xfrm>
          <a:prstGeom prst="rect">
            <a:avLst/>
          </a:prstGeom>
          <a:effectLst>
            <a:outerShdw dir="2700000" dist="34447" blurRad="1387">
              <a:srgbClr val="484934">
                <a:alpha val="14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3620000">
            <a:off x="3911600" y="9829800"/>
            <a:ext cx="762000" cy="546100"/>
          </a:xfrm>
          <a:prstGeom prst="rect">
            <a:avLst/>
          </a:prstGeom>
          <a:effectLst>
            <a:outerShdw dir="2700000" dist="50115" blurRad="2936">
              <a:srgbClr val="484934">
                <a:alpha val="14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2600" y="-749300"/>
            <a:ext cx="3657600" cy="5143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88000"/>
          </a:blip>
          <a:stretch>
            <a:fillRect/>
          </a:stretch>
        </p:blipFill>
        <p:spPr>
          <a:xfrm rot="-1500000">
            <a:off x="5372100" y="1066800"/>
            <a:ext cx="838200" cy="1003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480000">
            <a:off x="6083300" y="2120900"/>
            <a:ext cx="1536700" cy="965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5918200"/>
            <a:ext cx="17208500" cy="209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39900" y="6388100"/>
            <a:ext cx="95504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600" b="false" i="false" u="none" strike="noStrike">
                <a:solidFill>
                  <a:srgbClr val="5D695D"/>
                </a:solidFill>
                <a:ea typeface="Gmarket Sans Medium"/>
              </a:rPr>
              <a:t>벚꽃</a:t>
            </a:r>
            <a:r>
              <a:rPr lang="en-US" sz="6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600" b="false" i="false" u="none" strike="noStrike">
                <a:solidFill>
                  <a:srgbClr val="5D695D"/>
                </a:solidFill>
                <a:ea typeface="Gmarket Sans Medium"/>
              </a:rPr>
              <a:t>개화일</a:t>
            </a:r>
            <a:r>
              <a:rPr lang="en-US" sz="6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600" b="false" i="false" u="none" strike="noStrike">
                <a:solidFill>
                  <a:srgbClr val="5D695D"/>
                </a:solidFill>
                <a:ea typeface="Gmarket Sans Medium"/>
              </a:rPr>
              <a:t>예측</a:t>
            </a:r>
            <a:r>
              <a:rPr lang="en-US" sz="6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600" b="false" i="false" u="none" strike="noStrike">
                <a:solidFill>
                  <a:srgbClr val="5D695D"/>
                </a:solidFill>
                <a:ea typeface="Gmarket Sans Medium"/>
              </a:rPr>
              <a:t>모델링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2400" y="8280400"/>
            <a:ext cx="107315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조장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: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홍민기</a:t>
            </a:r>
          </a:p>
          <a:p>
            <a:pPr algn="l" lvl="0">
              <a:lnSpc>
                <a:spcPct val="134460"/>
              </a:lnSpc>
            </a:pP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조원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: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김인규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배진명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이경훈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김수연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권한샘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1060000">
            <a:off x="11303000" y="7010400"/>
            <a:ext cx="3644900" cy="572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85900" y="3771900"/>
            <a:ext cx="4140200" cy="6502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22400" y="5207000"/>
            <a:ext cx="10731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기후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데이터를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활용한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지역별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개화일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추정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모델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1700" y="330200"/>
            <a:ext cx="10731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4460"/>
              </a:lnSpc>
            </a:pP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빅데이터마이닝</a:t>
            </a:r>
            <a:r>
              <a:rPr lang="en-US" sz="32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5D695D"/>
                </a:solidFill>
                <a:ea typeface="Gmarket Sans Medium"/>
              </a:rPr>
              <a:t>팀프로젝트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580000">
            <a:off x="-114300" y="4826000"/>
            <a:ext cx="990600" cy="609600"/>
          </a:xfrm>
          <a:prstGeom prst="rect">
            <a:avLst/>
          </a:prstGeom>
          <a:effectLst>
            <a:outerShdw dir="2700000" dist="56013" blurRad="3667">
              <a:srgbClr val="484934">
                <a:alpha val="14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580000">
            <a:off x="17868900" y="6489700"/>
            <a:ext cx="850900" cy="495300"/>
          </a:xfrm>
          <a:prstGeom prst="rect">
            <a:avLst/>
          </a:prstGeom>
          <a:effectLst>
            <a:outerShdw dir="2700000" dist="45985" blurRad="2472">
              <a:srgbClr val="484934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840000">
            <a:off x="7315200" y="10007600"/>
            <a:ext cx="711200" cy="571500"/>
          </a:xfrm>
          <a:prstGeom prst="rect">
            <a:avLst/>
          </a:prstGeom>
          <a:effectLst>
            <a:outerShdw dir="2700000" dist="52586" blurRad="3232">
              <a:srgbClr val="48493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6840000">
            <a:off x="12890500" y="711200"/>
            <a:ext cx="584200" cy="469900"/>
          </a:xfrm>
          <a:prstGeom prst="rect">
            <a:avLst/>
          </a:prstGeom>
          <a:effectLst>
            <a:outerShdw dir="2700000" dist="42971" blurRad="2158">
              <a:srgbClr val="484934">
                <a:alpha val="14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6845300" y="2984500"/>
            <a:ext cx="79629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상관계수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: 0.81</a:t>
            </a:r>
          </a:p>
          <a:p>
            <a:pPr algn="l" lvl="0">
              <a:lnSpc>
                <a:spcPct val="13944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음의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상관관계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5000" y="3263900"/>
            <a:ext cx="68834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600" b="false" i="false" u="none" strike="noStrike" spc="-100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46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600" b="false" i="false" u="none" strike="noStrike" spc="-100">
                <a:solidFill>
                  <a:srgbClr val="000000"/>
                </a:solidFill>
                <a:ea typeface="Gmarket Sans Medium"/>
              </a:rPr>
              <a:t>기온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5000" y="4927600"/>
            <a:ext cx="68834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4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500" b="false" i="false" u="none" strike="noStrike" spc="-100">
                <a:solidFill>
                  <a:srgbClr val="000000"/>
                </a:solidFill>
                <a:ea typeface="Gmarket Sans Medium"/>
              </a:rPr>
              <a:t>일</a:t>
            </a:r>
            <a:r>
              <a:rPr lang="ko-KR" sz="4500" b="false" i="false" u="none" strike="noStrike" spc="-100">
                <a:solidFill>
                  <a:srgbClr val="000000"/>
                </a:solidFill>
                <a:ea typeface="Gmarket Sans Medium"/>
              </a:rPr>
              <a:t>조량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5000" y="6578600"/>
            <a:ext cx="68834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4500" b="false" i="false" u="none" strike="noStrike" spc="-100">
                <a:solidFill>
                  <a:srgbClr val="000000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5300" y="4483100"/>
            <a:ext cx="79629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상관계수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: -0.72</a:t>
            </a:r>
          </a:p>
          <a:p>
            <a:pPr algn="l" lvl="0">
              <a:lnSpc>
                <a:spcPct val="13944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음의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상관관계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5300" y="6057900"/>
            <a:ext cx="11087100" cy="210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누적기온과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일조량이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결정에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큰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영향을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미치며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특히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누적기온이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강한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상관관계를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가지고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것으로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000000"/>
                </a:solidFill>
                <a:ea typeface="Gmarket Sans Medium"/>
              </a:rPr>
              <a:t>나왔습니다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상관관계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분석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81300"/>
            <a:ext cx="5486400" cy="306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" y="6197600"/>
            <a:ext cx="5486400" cy="3060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온도와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개화일의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관계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9400" y="7213600"/>
            <a:ext cx="94996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대부분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온도가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높아질수록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개화일이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앞당겨짐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대부분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뚜렷한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선형성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9400" y="3556000"/>
            <a:ext cx="7632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고유한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패턴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관찰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X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축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: 2-4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Y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축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(1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781300"/>
            <a:ext cx="5486400" cy="306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6100" y="6235700"/>
            <a:ext cx="5486400" cy="3060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7800" y="431800"/>
            <a:ext cx="103251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일조량과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개화일의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관계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0" y="3556000"/>
            <a:ext cx="76327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고유한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패턴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관찰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X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축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: 2-4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Y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축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(1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1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기준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6700" y="6985000"/>
            <a:ext cx="88265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대부분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일조량에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따라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개화일이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앞당겨짐</a:t>
            </a:r>
          </a:p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온도에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영향을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미치지는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않지만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일조량이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많아질수록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개화일이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당겨지는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추세를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보임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54100"/>
            <a:ext cx="16383000" cy="819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580000">
            <a:off x="-114300" y="4826000"/>
            <a:ext cx="990600" cy="609600"/>
          </a:xfrm>
          <a:prstGeom prst="rect">
            <a:avLst/>
          </a:prstGeom>
          <a:effectLst>
            <a:outerShdw dir="2700000" dist="56013" blurRad="3667">
              <a:srgbClr val="48493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7868900" y="4800600"/>
            <a:ext cx="850900" cy="495300"/>
          </a:xfrm>
          <a:prstGeom prst="rect">
            <a:avLst/>
          </a:prstGeom>
          <a:effectLst>
            <a:outerShdw dir="2700000" dist="45985" blurRad="2472">
              <a:srgbClr val="484934">
                <a:alpha val="14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">
            <a:off x="16294100" y="6680200"/>
            <a:ext cx="774700" cy="457200"/>
          </a:xfrm>
          <a:prstGeom prst="rect">
            <a:avLst/>
          </a:prstGeom>
          <a:effectLst>
            <a:outerShdw dir="2700000" dist="42520" blurRad="2113">
              <a:srgbClr val="484934">
                <a:alpha val="14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320000">
            <a:off x="12915900" y="9829800"/>
            <a:ext cx="711200" cy="571500"/>
          </a:xfrm>
          <a:prstGeom prst="rect">
            <a:avLst/>
          </a:prstGeom>
          <a:effectLst>
            <a:outerShdw dir="2700000" dist="52586" blurRad="3232">
              <a:srgbClr val="484934">
                <a:alpha val="14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6840000">
            <a:off x="7302500" y="749300"/>
            <a:ext cx="838200" cy="673100"/>
          </a:xfrm>
          <a:prstGeom prst="rect">
            <a:avLst/>
          </a:prstGeom>
          <a:effectLst>
            <a:outerShdw dir="2700000" dist="62463" blurRad="4560">
              <a:srgbClr val="484934">
                <a:alpha val="14000"/>
              </a:srgbClr>
            </a:outerShdw>
          </a:effectLst>
        </p:spPr>
      </p:pic>
      <p:grpSp>
        <p:nvGrpSpPr>
          <p:cNvPr name="Group 10" id="10"/>
          <p:cNvGrpSpPr/>
          <p:nvPr/>
        </p:nvGrpSpPr>
        <p:grpSpPr>
          <a:xfrm>
            <a:off x="361226100" y="-2147483648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" y="4914900"/>
            <a:ext cx="4711700" cy="537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4820900" y="-812800"/>
            <a:ext cx="3594100" cy="387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500000">
            <a:off x="3848100" y="5410200"/>
            <a:ext cx="939800" cy="1117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31900" y="2374900"/>
            <a:ext cx="56515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700" b="false" i="false" u="none" strike="noStrike">
                <a:solidFill>
                  <a:srgbClr val="5D695D"/>
                </a:solidFill>
                <a:ea typeface="Gmarket Sans Medium"/>
              </a:rPr>
              <a:t>모델</a:t>
            </a:r>
            <a:r>
              <a:rPr lang="en-US" sz="57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5700" b="false" i="false" u="none" strike="noStrike">
                <a:solidFill>
                  <a:srgbClr val="5D695D"/>
                </a:solidFill>
                <a:ea typeface="Gmarket Sans Medium"/>
              </a:rPr>
              <a:t>구성</a:t>
            </a:r>
            <a:r>
              <a:rPr lang="en-US" sz="57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5700" b="false" i="false" u="none" strike="noStrike">
                <a:solidFill>
                  <a:srgbClr val="5D695D"/>
                </a:solidFill>
                <a:ea typeface="Gmarket Sans Medium"/>
              </a:rPr>
              <a:t>및</a:t>
            </a:r>
            <a:r>
              <a:rPr lang="en-US" sz="57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5700" b="false" i="false" u="none" strike="noStrike">
                <a:solidFill>
                  <a:srgbClr val="5D695D"/>
                </a:solidFill>
                <a:ea typeface="Gmarket Sans Medium"/>
              </a:rPr>
              <a:t>비교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7900" y="1358900"/>
            <a:ext cx="9893300" cy="406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구성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2~4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Linear Regression, Prophet, Random Forest Regressor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특징을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고려하여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27900" y="6045200"/>
            <a:ext cx="10172700" cy="292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테스트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: 2001 ~ 2024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(24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년간의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시계열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특성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교려한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분할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적용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교차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검증으로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안정성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확보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모델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학습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7700" y="2387600"/>
            <a:ext cx="166370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: 2~4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/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</a:p>
          <a:p>
            <a:pPr algn="ctr" lvl="0">
              <a:lnSpc>
                <a:spcPct val="1161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Medium"/>
              </a:rPr>
              <a:t>종류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>: Linear Regression, Prophet, Random Forest Regressor</a:t>
            </a:r>
          </a:p>
          <a:p>
            <a:pPr algn="ctr" lvl="0">
              <a:lnSpc>
                <a:spcPct val="1161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753100"/>
            <a:ext cx="4279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363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Train(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59500" y="5829300"/>
            <a:ext cx="109601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2001~2020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사이의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02500"/>
            <a:ext cx="4279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363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Test(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테스트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5700" y="7378700"/>
            <a:ext cx="10960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학습시킨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2021~2024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사이의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테스트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864600"/>
            <a:ext cx="42799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363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Target(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실제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59500" y="8966200"/>
            <a:ext cx="10960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학습시킨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모델을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토대로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2025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년의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테스트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" y="2286000"/>
            <a:ext cx="14490700" cy="361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07100" y="3048000"/>
            <a:ext cx="7874000" cy="715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02800" y="3086100"/>
            <a:ext cx="5346700" cy="674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71600" y="3086100"/>
            <a:ext cx="6172200" cy="2324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3300" y="431800"/>
            <a:ext cx="137414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Linear Regression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" y="2857500"/>
            <a:ext cx="10744200" cy="402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24400" y="4114800"/>
            <a:ext cx="58928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4114800"/>
            <a:ext cx="61595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46100" y="7772400"/>
            <a:ext cx="6172200" cy="251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87400" y="4572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Prophet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" y="1612900"/>
            <a:ext cx="6311900" cy="4267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87400" y="4572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Random Forest Regressor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67400" y="1612900"/>
            <a:ext cx="5676900" cy="657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10800" y="1905000"/>
            <a:ext cx="6172200" cy="610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53800" y="7670800"/>
            <a:ext cx="61722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62300" y="3759200"/>
            <a:ext cx="11950700" cy="3238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87400" y="4572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모델별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평균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오차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및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평균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점수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87400" y="4572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종합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평가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89200" y="2933700"/>
            <a:ext cx="13385800" cy="582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Linear Regression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낮아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실제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쓰기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좋고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지역별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결과도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일관성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있음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Prophet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복잡한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구조에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큰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계절성과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추세를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반영할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시계열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모델이기에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용도에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강점이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있음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수가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변화폭이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크지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않은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경우에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적합하지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않음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Random Forest Regressor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최고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최소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10.69, 0.02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범위가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제일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큼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1905000"/>
            <a:ext cx="171577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384800" y="6032500"/>
            <a:ext cx="75311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31100" y="457200"/>
            <a:ext cx="32131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400" b="false" i="false" u="none" strike="noStrike">
                <a:solidFill>
                  <a:srgbClr val="5D695D"/>
                </a:solidFill>
                <a:ea typeface="Gmarket Sans Medium"/>
              </a:rPr>
              <a:t>목</a:t>
            </a:r>
            <a:r>
              <a:rPr lang="en-US" sz="9400" b="false" i="false" u="none" strike="noStrike">
                <a:solidFill>
                  <a:srgbClr val="5D695D"/>
                </a:solidFill>
                <a:latin typeface="Gmarket Sans Medium"/>
              </a:rPr>
              <a:t>  </a:t>
            </a:r>
            <a:r>
              <a:rPr lang="ko-KR" sz="9400" b="false" i="false" u="none" strike="noStrike">
                <a:solidFill>
                  <a:srgbClr val="5D695D"/>
                </a:solidFill>
                <a:ea typeface="Gmarket Sans Medium"/>
              </a:rPr>
              <a:t>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6100" y="2844800"/>
            <a:ext cx="49530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요구사항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1)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주제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이유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2)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기대효과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1100" y="5448300"/>
            <a:ext cx="43307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1)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방법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4400" y="7404100"/>
            <a:ext cx="50419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전처리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이유와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방법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1)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형태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2)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전처리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방법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0500" y="6451600"/>
            <a:ext cx="47498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6.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의미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1)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결과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2)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의미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60100" y="3721100"/>
            <a:ext cx="4597400" cy="231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5.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1)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계획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2)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3)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25100" y="2730500"/>
            <a:ext cx="4749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기초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통계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3600" y="8636000"/>
            <a:ext cx="2832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7.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참고문헌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87400" y="4572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적합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모델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선정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89200" y="3441700"/>
            <a:ext cx="13385800" cy="342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기온과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일조량을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개화일을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본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주제에서는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Linear Regression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낮고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지역에서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일관된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성능을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보여줬기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때문에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적합한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판단됨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test data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Score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값의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중요도가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영향력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중요도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낮기에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오차가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Linear Regression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선택함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29200" y="2260600"/>
            <a:ext cx="7315200" cy="825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87400" y="8763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Linear Regression Target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데이터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787400" y="266700"/>
            <a:ext cx="198755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3441700"/>
            <a:ext cx="13385800" cy="439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Linear Regression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모델은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단순한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기후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변수만으로도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안정적이고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실용적인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벚꽃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가능함을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보여주었다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특히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서울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광역시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6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곳에서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실제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개화일과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유사한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예측값을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도출하여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현실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활용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측면에서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적합한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평가되었다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지난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10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여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년간의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분석을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개화일에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영향을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주는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요인으로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‘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누적기온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’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‘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’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확인되었으며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모델의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선택뿐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아니라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적용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상황에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따른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적합성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평가의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중요성도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함께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market Sans Medium"/>
              </a:rPr>
              <a:t>강조되었다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22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참고문헌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200" y="3479800"/>
            <a:ext cx="17233900" cy="457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대한민국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기상청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기상자료개방포털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https://data.kma.go.kr/data/grnd/selectAsosRltmList.do?pgmNo=36 https://data.kma.go.kr/data/seasonObs/seasonObsDataList.do?pgmNo=648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진향곤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김상완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and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김용구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 "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국내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벚꽃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개화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단풍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시기에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공간예측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."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응용통계연구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vol. 30, no. 3, pp. 417-426, 2017,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http://dx.doi.org/10.5351/KJAS.2017.30.3.417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심교문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김용석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정명표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김지원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박미선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홍수학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and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강기경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 “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우리나라의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이상기상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발생횟수의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변화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”, 2018, Vol. 9, No. 4, pp. 461∼470 DOI: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https://doi.org/10.15531/KSCCR.2018.9.4.461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Iván del Olmo, Laura Poza-Viejo, Manuel Piñeiro, José A. Jarillo, Pedro Crevillén,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”High ambient temperature leads to reduced FT expression and delayed flowering in 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Brassica rapa via a mechanism associated with H2A.Z dynamics“, 01 July 2019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https://doi.org/10.1111/tpj.14446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Eike Luedeling, Achim Kunz, Michael M Blanke, “Identification of chilling and heat requirements of cherry trees—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a statistical approach”, Int J Biometeorol.2012 Oct 6;57, PMCID: PMC3745618  PMID:23053065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https://pmc.ncbi.nlm.nih.gov/articles/PMC3745618/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01600" y="-279400"/>
            <a:ext cx="3860800" cy="440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76300" y="5118100"/>
            <a:ext cx="4711700" cy="5372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774700" y="4699000"/>
            <a:ext cx="990600" cy="609600"/>
          </a:xfrm>
          <a:prstGeom prst="rect">
            <a:avLst/>
          </a:prstGeom>
          <a:effectLst>
            <a:outerShdw dir="2700000" dist="56013" blurRad="3667">
              <a:srgbClr val="484934">
                <a:alpha val="14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14351000" y="1231900"/>
            <a:ext cx="850900" cy="495300"/>
          </a:xfrm>
          <a:prstGeom prst="rect">
            <a:avLst/>
          </a:prstGeom>
          <a:effectLst>
            <a:outerShdw dir="2700000" dist="45985" blurRad="2472">
              <a:srgbClr val="484934">
                <a:alpha val="14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">
            <a:off x="16294100" y="6680200"/>
            <a:ext cx="774700" cy="457200"/>
          </a:xfrm>
          <a:prstGeom prst="rect">
            <a:avLst/>
          </a:prstGeom>
          <a:effectLst>
            <a:outerShdw dir="2700000" dist="42520" blurRad="2113">
              <a:srgbClr val="484934">
                <a:alpha val="14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500000">
            <a:off x="3086100" y="736600"/>
            <a:ext cx="762000" cy="546100"/>
          </a:xfrm>
          <a:prstGeom prst="rect">
            <a:avLst/>
          </a:prstGeom>
          <a:effectLst>
            <a:outerShdw dir="2700000" dist="50115" blurRad="2936">
              <a:srgbClr val="484934">
                <a:alpha val="14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8040000">
            <a:off x="4318000" y="9080500"/>
            <a:ext cx="711200" cy="571500"/>
          </a:xfrm>
          <a:prstGeom prst="rect">
            <a:avLst/>
          </a:prstGeom>
          <a:effectLst>
            <a:outerShdw dir="2700000" dist="52586" blurRad="3232">
              <a:srgbClr val="484934">
                <a:alpha val="14000"/>
              </a:srgbClr>
            </a:outerShdw>
          </a:effectLst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580000">
            <a:off x="12014200" y="2933700"/>
            <a:ext cx="1625600" cy="256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420000">
            <a:off x="10629900" y="419100"/>
            <a:ext cx="3149600" cy="3632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99100" y="1485900"/>
            <a:ext cx="7327900" cy="7327900"/>
          </a:xfrm>
          <a:prstGeom prst="rect">
            <a:avLst/>
          </a:prstGeom>
          <a:effectLst>
            <a:outerShdw dir="2700000" dist="42275" blurRad="250664">
              <a:srgbClr val="5D695D">
                <a:alpha val="12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800000">
            <a:off x="4546600" y="3124200"/>
            <a:ext cx="3835400" cy="430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500000">
            <a:off x="10388600" y="3441700"/>
            <a:ext cx="825500" cy="977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172700" y="4876800"/>
            <a:ext cx="20955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2800" b="false" i="false" u="none" strike="noStrike">
                <a:solidFill>
                  <a:srgbClr val="5D695D"/>
                </a:solidFill>
                <a:latin typeface="BareunBatangL"/>
              </a:rPr>
              <a:t>The 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20100" y="2120900"/>
            <a:ext cx="1447800" cy="570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5D695D"/>
                </a:solidFill>
                <a:ea typeface="210 Yeonggot Regular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580000">
            <a:off x="12814300" y="165100"/>
            <a:ext cx="850900" cy="495300"/>
          </a:xfrm>
          <a:prstGeom prst="rect">
            <a:avLst/>
          </a:prstGeom>
          <a:effectLst>
            <a:outerShdw dir="2700000" dist="45985" blurRad="2472">
              <a:srgbClr val="484934">
                <a:alpha val="1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">
            <a:off x="15836900" y="5600700"/>
            <a:ext cx="774700" cy="457200"/>
          </a:xfrm>
          <a:prstGeom prst="rect">
            <a:avLst/>
          </a:prstGeom>
          <a:effectLst>
            <a:outerShdw dir="2700000" dist="42520" blurRad="2113">
              <a:srgbClr val="48493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4700000">
            <a:off x="1549400" y="-330200"/>
            <a:ext cx="762000" cy="546100"/>
          </a:xfrm>
          <a:prstGeom prst="rect">
            <a:avLst/>
          </a:prstGeom>
          <a:effectLst>
            <a:outerShdw dir="2700000" dist="50115" blurRad="2936">
              <a:srgbClr val="484934">
                <a:alpha val="14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8040000">
            <a:off x="6680200" y="8763000"/>
            <a:ext cx="711200" cy="571500"/>
          </a:xfrm>
          <a:prstGeom prst="rect">
            <a:avLst/>
          </a:prstGeom>
          <a:effectLst>
            <a:outerShdw dir="2700000" dist="52586" blurRad="3232">
              <a:srgbClr val="484934">
                <a:alpha val="14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" y="2095500"/>
            <a:ext cx="17018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55900" y="4356100"/>
            <a:ext cx="3708400" cy="403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72800" y="5562600"/>
            <a:ext cx="1828800" cy="187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61700" y="7632700"/>
            <a:ext cx="1752600" cy="189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28400" y="2997200"/>
            <a:ext cx="1155700" cy="223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200000">
            <a:off x="6692900" y="5359400"/>
            <a:ext cx="4064000" cy="6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94500" y="6375400"/>
            <a:ext cx="4064000" cy="6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20000">
            <a:off x="6680200" y="7327900"/>
            <a:ext cx="4064000" cy="63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267200" y="381000"/>
            <a:ext cx="97409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5D695D"/>
                </a:solidFill>
                <a:ea typeface="Gmarket Sans Medium"/>
              </a:rPr>
              <a:t>주제</a:t>
            </a:r>
            <a:r>
              <a:rPr lang="en-US" sz="64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400" b="false" i="false" u="none" strike="noStrike">
                <a:solidFill>
                  <a:srgbClr val="5D695D"/>
                </a:solidFill>
                <a:ea typeface="Gmarket Sans Medium"/>
              </a:rPr>
              <a:t>및</a:t>
            </a:r>
            <a:r>
              <a:rPr lang="en-US" sz="64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400" b="false" i="false" u="none" strike="noStrike">
                <a:solidFill>
                  <a:srgbClr val="5D695D"/>
                </a:solidFill>
                <a:ea typeface="Gmarket Sans Medium"/>
              </a:rPr>
              <a:t>선정</a:t>
            </a:r>
            <a:r>
              <a:rPr lang="en-US" sz="64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6400" b="false" i="false" u="none" strike="noStrike">
                <a:solidFill>
                  <a:srgbClr val="5D695D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5200" y="2159000"/>
            <a:ext cx="72009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교내의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꽃들이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늦게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피고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빨리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지는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걸</a:t>
            </a:r>
            <a:r>
              <a:rPr lang="en-US" sz="49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900" b="false" i="false" u="none" strike="noStrike">
                <a:solidFill>
                  <a:srgbClr val="000000"/>
                </a:solidFill>
                <a:ea typeface="Gmarket Sans Medium"/>
              </a:rPr>
              <a:t>체감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06400" y="3606800"/>
            <a:ext cx="42291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45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06400" y="6045200"/>
            <a:ext cx="42291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6400" y="8013700"/>
            <a:ext cx="42291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4500" b="false" i="false" u="none" strike="noStrike">
                <a:solidFill>
                  <a:srgbClr val="000000"/>
                </a:solidFill>
                <a:ea typeface="Gmarket Sans Medium"/>
              </a:rPr>
              <a:t>강수량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54100"/>
            <a:ext cx="16383000" cy="819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580000">
            <a:off x="-114300" y="4826000"/>
            <a:ext cx="990600" cy="609600"/>
          </a:xfrm>
          <a:prstGeom prst="rect">
            <a:avLst/>
          </a:prstGeom>
          <a:effectLst>
            <a:outerShdw dir="2700000" dist="56013" blurRad="3667">
              <a:srgbClr val="484934">
                <a:alpha val="14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580000">
            <a:off x="17868900" y="4800600"/>
            <a:ext cx="850900" cy="495300"/>
          </a:xfrm>
          <a:prstGeom prst="rect">
            <a:avLst/>
          </a:prstGeom>
          <a:effectLst>
            <a:outerShdw dir="2700000" dist="45985" blurRad="2472">
              <a:srgbClr val="484934">
                <a:alpha val="14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">
            <a:off x="16294100" y="6680200"/>
            <a:ext cx="774700" cy="457200"/>
          </a:xfrm>
          <a:prstGeom prst="rect">
            <a:avLst/>
          </a:prstGeom>
          <a:effectLst>
            <a:outerShdw dir="2700000" dist="42520" blurRad="2113">
              <a:srgbClr val="484934">
                <a:alpha val="14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320000">
            <a:off x="12915900" y="9829800"/>
            <a:ext cx="711200" cy="571500"/>
          </a:xfrm>
          <a:prstGeom prst="rect">
            <a:avLst/>
          </a:prstGeom>
          <a:effectLst>
            <a:outerShdw dir="2700000" dist="52586" blurRad="3232">
              <a:srgbClr val="484934">
                <a:alpha val="14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6840000">
            <a:off x="7302500" y="749300"/>
            <a:ext cx="838200" cy="673100"/>
          </a:xfrm>
          <a:prstGeom prst="rect">
            <a:avLst/>
          </a:prstGeom>
          <a:effectLst>
            <a:outerShdw dir="2700000" dist="62463" blurRad="4560">
              <a:srgbClr val="484934">
                <a:alpha val="14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054100" y="7213600"/>
            <a:ext cx="4711700" cy="537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5532100" y="-800100"/>
            <a:ext cx="3594100" cy="387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02200" y="3505200"/>
            <a:ext cx="939800" cy="1117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47800" y="1460500"/>
            <a:ext cx="4381500" cy="410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700" b="false" i="false" u="none" strike="noStrike">
                <a:solidFill>
                  <a:srgbClr val="5D695D"/>
                </a:solidFill>
                <a:ea typeface="Gmarket Sans Medium"/>
              </a:rPr>
              <a:t>기대</a:t>
            </a:r>
            <a:r>
              <a:rPr lang="en-US" sz="77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700" b="false" i="false" u="none" strike="noStrike">
                <a:solidFill>
                  <a:srgbClr val="5D695D"/>
                </a:solidFill>
                <a:ea typeface="Gmarket Sans Medium"/>
              </a:rPr>
              <a:t>효과</a:t>
            </a:r>
          </a:p>
          <a:p>
            <a:pPr algn="ctr" lvl="0">
              <a:lnSpc>
                <a:spcPct val="116199"/>
              </a:lnSpc>
            </a:pPr>
            <a:r>
              <a:rPr lang="ko-KR" sz="7700" b="false" i="false" u="none" strike="noStrike">
                <a:solidFill>
                  <a:srgbClr val="5D695D"/>
                </a:solidFill>
                <a:ea typeface="Gmarket Sans Medium"/>
              </a:rPr>
              <a:t>및</a:t>
            </a:r>
          </a:p>
          <a:p>
            <a:pPr algn="ctr" lvl="0">
              <a:lnSpc>
                <a:spcPct val="116199"/>
              </a:lnSpc>
            </a:pPr>
            <a:r>
              <a:rPr lang="ko-KR" sz="7700" b="false" i="false" u="none" strike="noStrike">
                <a:solidFill>
                  <a:srgbClr val="5D695D"/>
                </a:solidFill>
                <a:ea typeface="Gmarket Sans Medium"/>
              </a:rPr>
              <a:t>필요성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16700" y="1447800"/>
            <a:ext cx="9893300" cy="490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예상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기대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효과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총학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학과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행사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일정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계획에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실질적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도움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여행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개인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일정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최적화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꽃가루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알레르기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건강관리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시점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지역별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차이를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수치로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이해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가능</a:t>
            </a:r>
          </a:p>
          <a:p>
            <a:pPr algn="l" lvl="0" indent="-342900" marL="342900">
              <a:lnSpc>
                <a:spcPct val="15604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직접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데이터를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분석해보고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적용해보는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경험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16700" y="6654800"/>
            <a:ext cx="9499600" cy="292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예측의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필요성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행사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일정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계획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알레르기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관리등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실용적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활용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지역별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차이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이해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현상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경험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2819400"/>
            <a:ext cx="5435600" cy="651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71400" y="2819400"/>
            <a:ext cx="5143500" cy="651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00800" y="2806700"/>
            <a:ext cx="5638800" cy="651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04000" y="3086100"/>
            <a:ext cx="3733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개화일</a:t>
            </a:r>
            <a:r>
              <a:rPr lang="en-US" sz="3600" b="false" i="false" u="none" strike="noStrike">
                <a:solidFill>
                  <a:srgbClr val="95ADA3"/>
                </a:solidFill>
                <a:latin typeface="Gmarket Sans Medium"/>
              </a:rPr>
              <a:t> </a:t>
            </a: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데이터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7300" y="3086100"/>
            <a:ext cx="388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관련</a:t>
            </a:r>
            <a:r>
              <a:rPr lang="en-US" sz="3600" b="false" i="false" u="none" strike="noStrike">
                <a:solidFill>
                  <a:srgbClr val="95ADA3"/>
                </a:solidFill>
                <a:latin typeface="Gmarket Sans Medium"/>
              </a:rPr>
              <a:t> </a:t>
            </a: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이론</a:t>
            </a:r>
            <a:r>
              <a:rPr lang="en-US" sz="3600" b="false" i="false" u="none" strike="noStrike">
                <a:solidFill>
                  <a:srgbClr val="95ADA3"/>
                </a:solidFill>
                <a:latin typeface="Gmarket Sans Medium"/>
              </a:rPr>
              <a:t> </a:t>
            </a: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및</a:t>
            </a:r>
            <a:r>
              <a:rPr lang="en-US" sz="3600" b="false" i="false" u="none" strike="noStrike">
                <a:solidFill>
                  <a:srgbClr val="95ADA3"/>
                </a:solidFill>
                <a:latin typeface="Gmarket Sans Medium"/>
              </a:rPr>
              <a:t> </a:t>
            </a: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연구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300" y="3086100"/>
            <a:ext cx="3606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기후</a:t>
            </a:r>
            <a:r>
              <a:rPr lang="en-US" sz="3600" b="false" i="false" u="none" strike="noStrike">
                <a:solidFill>
                  <a:srgbClr val="95ADA3"/>
                </a:solidFill>
                <a:latin typeface="Gmarket Sans Medium"/>
              </a:rPr>
              <a:t> </a:t>
            </a:r>
            <a:r>
              <a:rPr lang="ko-KR" sz="3600" b="false" i="false" u="none" strike="noStrike">
                <a:solidFill>
                  <a:srgbClr val="95ADA3"/>
                </a:solidFill>
                <a:ea typeface="Gmarket Sans Medium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300" y="4025900"/>
            <a:ext cx="4838700" cy="491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출처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대한민국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기상청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기상자료개방포털</a:t>
            </a:r>
          </a:p>
          <a:p>
            <a:pPr algn="l" lvl="0">
              <a:lnSpc>
                <a:spcPct val="13363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2001~2025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</a:p>
          <a:p>
            <a:pPr algn="l" lvl="0">
              <a:lnSpc>
                <a:spcPct val="13363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대한민국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광역시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6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곳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+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서울특별시</a:t>
            </a:r>
          </a:p>
          <a:p>
            <a:pPr algn="l" lvl="0">
              <a:lnSpc>
                <a:spcPct val="13363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항목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풍속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습도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강수량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, 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2900" y="4025900"/>
            <a:ext cx="5156200" cy="506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출처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대한민국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기상청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기상자료개방포털</a:t>
            </a:r>
          </a:p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: 2001~2025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년</a:t>
            </a:r>
          </a:p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지역별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연도별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정리</a:t>
            </a:r>
          </a:p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명확화</a:t>
            </a:r>
          </a:p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항목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대한민국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광역시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서울특별시의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</a:p>
          <a:p>
            <a:pPr algn="l" lvl="0">
              <a:lnSpc>
                <a:spcPct val="13363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연중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일수로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변환하여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65100" y="6604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true" i="false" u="none" strike="noStrike">
                <a:solidFill>
                  <a:srgbClr val="5D695D"/>
                </a:solidFill>
                <a:ea typeface="Gmarket Sans Medium"/>
              </a:rPr>
              <a:t>데이터</a:t>
            </a:r>
            <a:r>
              <a:rPr lang="en-US" sz="7600" b="tru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true" i="false" u="none" strike="noStrike">
                <a:solidFill>
                  <a:srgbClr val="5D695D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7300" y="3835400"/>
            <a:ext cx="4775200" cy="447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- GDH/GDD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이론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Growing Degree Hours(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하루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평균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– *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기준온도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) x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(hours)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내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(2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~4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초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) 3,000 ~ 3,500 GDH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만족하거나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, 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Growing Degree Days (GDD) = (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일최고기온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+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일최저기온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)/2 –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기준온도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= 106℃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만족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algn="l" lvl="0">
              <a:lnSpc>
                <a:spcPct val="13363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우리나라의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벚꽃의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기준온도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: 5℃.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벚나무의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온도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요구량의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통계적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접근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플로리겐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(FT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단백질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감소에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따른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개화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지연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국내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벚꽃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개화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시기에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공간예측</a:t>
            </a:r>
          </a:p>
          <a:p>
            <a:pPr algn="l" lvl="0">
              <a:lnSpc>
                <a:spcPct val="13363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-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최근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우리나라의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이상기상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발생횟수의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Medium"/>
              </a:rPr>
              <a:t>변화</a:t>
            </a:r>
          </a:p>
          <a:p>
            <a:pPr algn="l" lvl="0">
              <a:lnSpc>
                <a:spcPct val="13363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2019300"/>
            <a:ext cx="8509000" cy="374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2019300"/>
            <a:ext cx="8229600" cy="374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50400" y="6070600"/>
            <a:ext cx="8229600" cy="374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6273800"/>
            <a:ext cx="8458200" cy="3746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84200" y="2298700"/>
            <a:ext cx="8610600" cy="379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Gmarket Sans Medium"/>
              </a:rPr>
              <a:t>결측값</a:t>
            </a:r>
            <a:r>
              <a:rPr lang="en-US" sz="4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Gmarket Sans Medium"/>
              </a:rPr>
              <a:t>처리</a:t>
            </a:r>
          </a:p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평균값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대체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개화일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결측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날씨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없거나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개화일도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없으면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b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</a:b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지역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제외</a:t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시계열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특성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고려한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보간법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적용</a:t>
            </a:r>
          </a:p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2298700"/>
            <a:ext cx="7950200" cy="454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40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Gmarket Sans Medium"/>
              </a:rPr>
              <a:t>축소</a:t>
            </a:r>
          </a:p>
          <a:p>
            <a:pPr algn="ct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- 8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7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광역시로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축소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b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</a:b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온전한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확보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위해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일관성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신뢰성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확보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도시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중심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분석에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집중</a:t>
            </a:r>
            <a:b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</a:br>
            <a:b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</a:br>
          </a:p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6350000"/>
            <a:ext cx="8242300" cy="424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7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700" b="tru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영향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b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</a:b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상관계수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- 0.81)</a:t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누적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일조량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보조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영향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b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</a:b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상관계수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-0.72)</a:t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상관관계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기반으로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2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Medium"/>
              </a:rPr>
              <a:t>선택</a:t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6800" y="6553200"/>
            <a:ext cx="7416800" cy="337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정규화</a:t>
            </a: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간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비교를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위한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표준화</a:t>
            </a:r>
          </a:p>
          <a:p>
            <a:pPr algn="ctr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이상치의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영향</a:t>
            </a:r>
            <a:r>
              <a:rPr lang="en-US" sz="3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Gmarket Sans Medium"/>
              </a:rPr>
              <a:t>최소화</a:t>
            </a:r>
          </a:p>
          <a:p>
            <a:pPr algn="ctr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true" i="false" u="none" strike="noStrike">
                <a:solidFill>
                  <a:srgbClr val="5D695D"/>
                </a:solidFill>
                <a:ea typeface="Gmarket Sans Medium"/>
              </a:rPr>
              <a:t>전처리</a:t>
            </a:r>
            <a:r>
              <a:rPr lang="en-US" sz="7600" b="tru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true" i="false" u="none" strike="noStrike">
                <a:solidFill>
                  <a:srgbClr val="5D695D"/>
                </a:solidFill>
                <a:ea typeface="Gmarket Sans Medium"/>
              </a:rPr>
              <a:t>이유와</a:t>
            </a:r>
            <a:r>
              <a:rPr lang="en-US" sz="7600" b="tru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true" i="false" u="none" strike="noStrike">
                <a:solidFill>
                  <a:srgbClr val="5D695D"/>
                </a:solidFill>
                <a:ea typeface="Gmarket Sans Medium"/>
              </a:rPr>
              <a:t>방법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71800" y="2603500"/>
            <a:ext cx="12357100" cy="7048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상관관계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분석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" y="2590800"/>
            <a:ext cx="7607300" cy="355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" y="6451600"/>
            <a:ext cx="7708900" cy="353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86600" y="6045200"/>
            <a:ext cx="6858000" cy="393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50900" y="1968500"/>
            <a:ext cx="4737100" cy="7797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상관관계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분석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08500" y="2857500"/>
            <a:ext cx="9258300" cy="457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304800"/>
            <a:ext cx="1333500" cy="80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00" y="368300"/>
            <a:ext cx="1701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500" b="false" i="false" u="none" strike="noStrike">
                <a:solidFill>
                  <a:srgbClr val="FFFFFF"/>
                </a:solidFill>
                <a:latin typeface="Gmarket Sans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4500" y="419100"/>
            <a:ext cx="9766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상관관계</a:t>
            </a:r>
            <a:r>
              <a:rPr lang="en-US" sz="7600" b="false" i="false" u="none" strike="noStrike">
                <a:solidFill>
                  <a:srgbClr val="5D695D"/>
                </a:solidFill>
                <a:latin typeface="Gmarket Sans Medium"/>
              </a:rPr>
              <a:t> </a:t>
            </a:r>
            <a:r>
              <a:rPr lang="ko-KR" sz="7600" b="false" i="false" u="none" strike="noStrike">
                <a:solidFill>
                  <a:srgbClr val="5D695D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0600" y="8077200"/>
            <a:ext cx="112014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피어슨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상관계수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관계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기준에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의거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관계가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판단하는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기준을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0.7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설정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(0.6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이상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중간정도의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상관관계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보통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). 0.8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이상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-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강한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Gmarket Sans Medium"/>
              </a:rPr>
              <a:t>상관관계</a:t>
            </a: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